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5" r:id="rId6"/>
    <p:sldId id="266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30" autoAdjust="0"/>
  </p:normalViewPr>
  <p:slideViewPr>
    <p:cSldViewPr>
      <p:cViewPr varScale="1">
        <p:scale>
          <a:sx n="62" d="100"/>
          <a:sy n="62" d="100"/>
        </p:scale>
        <p:origin x="-75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0CC8A-8B13-4935-BA31-56237D5693A0}" type="datetimeFigureOut">
              <a:rPr lang="en-US" smtClean="0"/>
              <a:t>12/5/14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03328-B511-48B6-89D6-B07AFF6D8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78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the title:  ask preview and ask </a:t>
            </a:r>
            <a:r>
              <a:rPr lang="en-US" dirty="0" err="1" smtClean="0"/>
              <a:t>inferencing</a:t>
            </a:r>
            <a:r>
              <a:rPr lang="en-US" dirty="0" smtClean="0"/>
              <a:t> questions about what the article might be about (making a hypothesis)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03328-B511-48B6-89D6-B07AFF6D80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99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 Turn the title into the 5 W-H questions (10 minutes)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03328-B511-48B6-89D6-B07AFF6D80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86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</a:t>
            </a:r>
            <a:r>
              <a:rPr lang="en-US" baseline="0" dirty="0" smtClean="0"/>
              <a:t> students the article. Students look for answers about the 5 questions on the article. Underline the answers and write them on worksheet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03328-B511-48B6-89D6-B07AFF6D80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45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aloud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03328-B511-48B6-89D6-B07AFF6D80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94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</a:t>
            </a:r>
            <a:r>
              <a:rPr lang="en-US" smtClean="0"/>
              <a:t>students handout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03328-B511-48B6-89D6-B07AFF6D80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74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students put away the article. Students</a:t>
            </a:r>
            <a:r>
              <a:rPr lang="en-US" baseline="0" dirty="0" smtClean="0"/>
              <a:t> recall the article by retelling the story in English. </a:t>
            </a:r>
            <a:r>
              <a:rPr lang="en-US" baseline="0" smtClean="0"/>
              <a:t>Time: 2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03328-B511-48B6-89D6-B07AFF6D805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22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Summarize the story in your own words using 4 key sentences in Chinese.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03328-B511-48B6-89D6-B07AFF6D805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78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1924B3A-2DDF-43A5-919E-47624DF47165}" type="datetimeFigureOut">
              <a:rPr lang="en-US" smtClean="0"/>
              <a:t>12/5/14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610BF5-5E6A-42AE-BCF4-655E80D5D93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4B3A-2DDF-43A5-919E-47624DF47165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0BF5-5E6A-42AE-BCF4-655E80D5D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4B3A-2DDF-43A5-919E-47624DF47165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0610BF5-5E6A-42AE-BCF4-655E80D5D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4B3A-2DDF-43A5-919E-47624DF47165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0BF5-5E6A-42AE-BCF4-655E80D5D93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924B3A-2DDF-43A5-919E-47624DF47165}" type="datetimeFigureOut">
              <a:rPr lang="en-US" smtClean="0"/>
              <a:t>12/5/14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0610BF5-5E6A-42AE-BCF4-655E80D5D93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4B3A-2DDF-43A5-919E-47624DF47165}" type="datetimeFigureOut">
              <a:rPr lang="en-US" smtClean="0"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0BF5-5E6A-42AE-BCF4-655E80D5D9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4B3A-2DDF-43A5-919E-47624DF47165}" type="datetimeFigureOut">
              <a:rPr lang="en-US" smtClean="0"/>
              <a:t>12/5/14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0BF5-5E6A-42AE-BCF4-655E80D5D9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4B3A-2DDF-43A5-919E-47624DF47165}" type="datetimeFigureOut">
              <a:rPr lang="en-US" smtClean="0"/>
              <a:t>12/5/14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0BF5-5E6A-42AE-BCF4-655E80D5D93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4B3A-2DDF-43A5-919E-47624DF47165}" type="datetimeFigureOut">
              <a:rPr lang="en-US" smtClean="0"/>
              <a:t>12/5/14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0BF5-5E6A-42AE-BCF4-655E80D5D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4B3A-2DDF-43A5-919E-47624DF47165}" type="datetimeFigureOut">
              <a:rPr lang="en-US" smtClean="0"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610BF5-5E6A-42AE-BCF4-655E80D5D93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4B3A-2DDF-43A5-919E-47624DF47165}" type="datetimeFigureOut">
              <a:rPr lang="en-US" smtClean="0"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0BF5-5E6A-42AE-BCF4-655E80D5D9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C1924B3A-2DDF-43A5-919E-47624DF47165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0610BF5-5E6A-42AE-BCF4-655E80D5D9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docid=bTv7gk4O1pkPLM&amp;tbnid=zrAgeo0Da8YJDM:&amp;ved=0CAUQjRw&amp;url=http://www.clipartbest.com/sports-ball-clip-art&amp;ei=gQHUU9nWCMquyATZ5oKAAg&amp;bvm=bv.71778758,d.aWw&amp;psig=AFQjCNElQBjgL0q2Jqlwm15OkPStLeCE0w&amp;ust=1406489308791986" TargetMode="External"/><Relationship Id="rId4" Type="http://schemas.openxmlformats.org/officeDocument/2006/relationships/image" Target="../media/image2.png"/><Relationship Id="rId5" Type="http://schemas.openxmlformats.org/officeDocument/2006/relationships/hyperlink" Target="http://www.google.com/url?sa=i&amp;rct=j&amp;q=&amp;esrc=s&amp;source=images&amp;cd=&amp;cad=rja&amp;uact=8&amp;docid=Yn5t3li727KNqM&amp;tbnid=H6tIF9wi-Ghy9M:&amp;ved=0CAUQjRw&amp;url=http://stephvshelton.blogspot.com/2013/07/watch-out-wimbeldon_12.html&amp;ei=fVbWU7uONceNyASrwYL4BQ&amp;bvm=bv.71778758,d.aWw&amp;psig=AFQjCNHYU4qpSn_NUSulVj_9g6ff7CoWtw&amp;ust=1406642117907723" TargetMode="External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docid=FanitLYLymiKfM&amp;tbnid=RX-Sd71Q1Z2-xM:&amp;ved=0CAUQjRw&amp;url=http://www.cwu.edu/~jefferis/unitplans/directbasketball/basketballwarmupia.html&amp;ei=t9DTU4KFPNOiyATUlIGIAQ&amp;bvm=bv.71778758,d.aWw&amp;psig=AFQjCNENO3Px3bkHu9BoRdM_uWcJharBSg&amp;ust=1406476849526991" TargetMode="External"/><Relationship Id="rId4" Type="http://schemas.openxmlformats.org/officeDocument/2006/relationships/image" Target="../media/image4.gif"/><Relationship Id="rId5" Type="http://schemas.openxmlformats.org/officeDocument/2006/relationships/image" Target="../media/image5.jpeg"/><Relationship Id="rId6" Type="http://schemas.openxmlformats.org/officeDocument/2006/relationships/hyperlink" Target="http://www.google.com/url?sa=i&amp;rct=j&amp;q=&amp;esrc=s&amp;source=images&amp;cd=&amp;cad=rja&amp;uact=8&amp;docid=1SR52Ps1ZtYwHM&amp;tbnid=-juX3N9i7h1dmM:&amp;ved=0CAUQjRw&amp;url=http://www.clipartbest.com/ping-pong-clipart&amp;ei=E-HTU7aFGcmYyASb_IDwDw&amp;bvm=bv.71778758,d.aWw&amp;psig=AFQjCNFnVjaEJBzqxI47WMffo8YQKCSWjQ&amp;ust=1406481038508035" TargetMode="External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2366640"/>
          </a:xfrm>
        </p:spPr>
        <p:txBody>
          <a:bodyPr/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阅读 </a:t>
            </a:r>
            <a:r>
              <a:rPr lang="en-US" altLang="zh-CN" dirty="0" smtClean="0"/>
              <a:t>Reading</a:t>
            </a:r>
            <a:r>
              <a:rPr lang="zh-CN" altLang="en-US" dirty="0" smtClean="0"/>
              <a:t>：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sz="7700" dirty="0" smtClean="0"/>
              <a:t>我</a:t>
            </a:r>
            <a:r>
              <a:rPr lang="zh-CN" altLang="en-US" sz="7700" dirty="0"/>
              <a:t>的</a:t>
            </a:r>
            <a:r>
              <a:rPr lang="zh-CN" altLang="en-US" sz="7700" dirty="0" smtClean="0"/>
              <a:t>最佳球友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3257295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007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dirty="0"/>
              <a:t>你觉得这篇文章是写什么的？</a:t>
            </a:r>
            <a:endParaRPr lang="en-US" altLang="zh-CN" sz="3200" dirty="0" smtClean="0"/>
          </a:p>
          <a:p>
            <a:pPr marL="56007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dirty="0" smtClean="0"/>
              <a:t>什么球？篮球？网球？</a:t>
            </a:r>
            <a:r>
              <a:rPr lang="en-US" altLang="zh-CN" sz="3200" dirty="0" smtClean="0"/>
              <a:t>….</a:t>
            </a:r>
            <a:r>
              <a:rPr lang="zh-CN" altLang="en-US" sz="3200" dirty="0" smtClean="0"/>
              <a:t>？</a:t>
            </a:r>
            <a:endParaRPr lang="en-US" altLang="zh-CN" sz="3200" dirty="0" smtClean="0"/>
          </a:p>
          <a:p>
            <a:pPr marL="56007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dirty="0" smtClean="0"/>
              <a:t>什么是“球友”？</a:t>
            </a:r>
            <a:endParaRPr lang="en-US" altLang="zh-CN" sz="3200" dirty="0" smtClean="0"/>
          </a:p>
          <a:p>
            <a:pPr marL="56007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dirty="0" smtClean="0"/>
              <a:t>你喜欢打什么球？你有</a:t>
            </a:r>
            <a:r>
              <a:rPr lang="zh-CN" altLang="en-US" sz="3200" dirty="0" smtClean="0">
                <a:solidFill>
                  <a:schemeClr val="accent1">
                    <a:lumMod val="50000"/>
                  </a:schemeClr>
                </a:solidFill>
              </a:rPr>
              <a:t>球友</a:t>
            </a:r>
            <a:r>
              <a:rPr lang="zh-CN" altLang="en-US" sz="3200" dirty="0" smtClean="0"/>
              <a:t>吗？</a:t>
            </a:r>
            <a:endParaRPr lang="en-US" altLang="zh-CN" sz="3200" dirty="0" smtClean="0"/>
          </a:p>
          <a:p>
            <a:pPr marL="56007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dirty="0" smtClean="0"/>
              <a:t>什么是</a:t>
            </a:r>
            <a:r>
              <a:rPr lang="zh-CN" altLang="en-US" sz="3200" dirty="0" smtClean="0">
                <a:solidFill>
                  <a:srgbClr val="FF0000"/>
                </a:solidFill>
              </a:rPr>
              <a:t>最佳球友</a:t>
            </a:r>
            <a:r>
              <a:rPr lang="zh-CN" altLang="en-US" sz="3200" dirty="0" smtClean="0"/>
              <a:t>？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340" y="272903"/>
            <a:ext cx="8381260" cy="1054394"/>
          </a:xfrm>
        </p:spPr>
        <p:txBody>
          <a:bodyPr/>
          <a:lstStyle/>
          <a:p>
            <a:r>
              <a:rPr lang="zh-CN" altLang="en-US" sz="6600" dirty="0" smtClean="0"/>
              <a:t>我的最佳球友</a:t>
            </a:r>
            <a:endParaRPr lang="en-US" sz="6600" dirty="0"/>
          </a:p>
        </p:txBody>
      </p:sp>
      <p:sp>
        <p:nvSpPr>
          <p:cNvPr id="4" name="Oval 3"/>
          <p:cNvSpPr/>
          <p:nvPr/>
        </p:nvSpPr>
        <p:spPr>
          <a:xfrm>
            <a:off x="5334000" y="152400"/>
            <a:ext cx="990600" cy="12954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http://www.clipartbest.com/cliparts/di8/GpR/di8GpR8i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105400"/>
            <a:ext cx="1295400" cy="1306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181600" y="1295400"/>
            <a:ext cx="1894788" cy="0"/>
          </a:xfrm>
          <a:prstGeom prst="line">
            <a:avLst/>
          </a:prstGeom>
          <a:ln w="984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http://3.bp.blogspot.com/-oe7wIuNN7oU/UeCxBIMorbI/AAAAAAAAAgA/6S8sgLuRZ0w/s1600/royalty-free-tennis-clipart-illustration-65527.jpg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5" b="10346"/>
          <a:stretch/>
        </p:blipFill>
        <p:spPr bwMode="auto">
          <a:xfrm>
            <a:off x="2590800" y="5715000"/>
            <a:ext cx="933450" cy="81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2400" y="6531036"/>
            <a:ext cx="4572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/>
              <a:t>http://stephvshelton.blogspot.com/2013/07/watch-out-wimbeldon_12.html</a:t>
            </a:r>
          </a:p>
        </p:txBody>
      </p:sp>
    </p:spTree>
    <p:extLst>
      <p:ext uri="{BB962C8B-B14F-4D97-AF65-F5344CB8AC3E}">
        <p14:creationId xmlns:p14="http://schemas.microsoft.com/office/powerpoint/2010/main" val="1716974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2514601" cy="361492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 smtClean="0"/>
              <a:t>谁？</a:t>
            </a:r>
            <a:endParaRPr lang="en-US" altLang="zh-CN" sz="2800" dirty="0" smtClean="0"/>
          </a:p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 smtClean="0"/>
              <a:t>什么球</a:t>
            </a:r>
            <a:endParaRPr lang="en-US" altLang="zh-CN" sz="2800" dirty="0" smtClean="0"/>
          </a:p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 smtClean="0"/>
              <a:t>为什么？</a:t>
            </a:r>
            <a:endParaRPr lang="en-US" altLang="zh-CN" sz="2800" dirty="0" smtClean="0"/>
          </a:p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 smtClean="0"/>
              <a:t>什么时候？</a:t>
            </a:r>
            <a:endParaRPr lang="en-US" altLang="zh-CN" sz="2800" dirty="0" smtClean="0"/>
          </a:p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/>
              <a:t>在哪里</a:t>
            </a:r>
            <a:r>
              <a:rPr lang="zh-CN" altLang="en-US" sz="2800" dirty="0" smtClean="0"/>
              <a:t>？</a:t>
            </a:r>
            <a:endParaRPr lang="en-US" altLang="zh-CN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“我的最佳球友”</a:t>
            </a:r>
            <a:r>
              <a:rPr lang="en-US" altLang="zh-CN" dirty="0" smtClean="0"/>
              <a:t>- </a:t>
            </a:r>
            <a:r>
              <a:rPr lang="zh-CN" altLang="en-US" dirty="0" smtClean="0"/>
              <a:t>请写五个问句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54102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400" dirty="0" smtClean="0"/>
              <a:t>成为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6400800"/>
            <a:ext cx="2133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become</a:t>
            </a:r>
            <a:endParaRPr lang="en-US" dirty="0"/>
          </a:p>
        </p:txBody>
      </p:sp>
      <p:pic>
        <p:nvPicPr>
          <p:cNvPr id="1026" name="Picture 2" descr="http://www.cwu.edu/~jefferis/unitplans/directbasketball/2%20kids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600200" cy="1524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3.gstatic.com/images?q=tbn:ANd9GcQ12WUSjTxu2t_rJyaS6c3qJpIHoDX3uVxj4wqALF_1P-1-V5KNK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410200"/>
            <a:ext cx="1143000" cy="1331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lipartbest.com/cliparts/9cz/Erp/9czErp7Mi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486400"/>
            <a:ext cx="1143000" cy="1067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3009900" y="1860042"/>
            <a:ext cx="6477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3800" y="1752600"/>
            <a:ext cx="472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rgbClr val="FFFF00"/>
                </a:solidFill>
              </a:rPr>
              <a:t>谁</a:t>
            </a:r>
            <a:r>
              <a:rPr lang="zh-CN" altLang="en-US" sz="2800" dirty="0" smtClean="0"/>
              <a:t>是他</a:t>
            </a:r>
            <a:r>
              <a:rPr lang="en-US" altLang="zh-CN" sz="2800" dirty="0" smtClean="0"/>
              <a:t>/</a:t>
            </a:r>
            <a:r>
              <a:rPr lang="zh-CN" altLang="en-US" sz="2800" dirty="0" smtClean="0"/>
              <a:t>她的最佳球友？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3009900" y="2622042"/>
            <a:ext cx="6477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33800" y="2514600"/>
            <a:ext cx="472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/>
              <a:t>他们是</a:t>
            </a:r>
            <a:r>
              <a:rPr lang="zh-CN" altLang="en-US" sz="2800" dirty="0" smtClean="0">
                <a:solidFill>
                  <a:srgbClr val="FFFF00"/>
                </a:solidFill>
              </a:rPr>
              <a:t>什么</a:t>
            </a:r>
            <a:r>
              <a:rPr lang="zh-CN" altLang="en-US" sz="2800" dirty="0" smtClean="0"/>
              <a:t>球的最佳</a:t>
            </a:r>
            <a:r>
              <a:rPr lang="zh-CN" altLang="en-US" sz="2800" dirty="0"/>
              <a:t>球友</a:t>
            </a:r>
            <a:r>
              <a:rPr lang="zh-CN" altLang="en-US" sz="2800" dirty="0" smtClean="0"/>
              <a:t>？</a:t>
            </a:r>
            <a:endParaRPr lang="en-US" sz="2800" dirty="0"/>
          </a:p>
        </p:txBody>
      </p:sp>
      <p:sp>
        <p:nvSpPr>
          <p:cNvPr id="16" name="Right Arrow 15"/>
          <p:cNvSpPr/>
          <p:nvPr/>
        </p:nvSpPr>
        <p:spPr>
          <a:xfrm>
            <a:off x="3048000" y="3384042"/>
            <a:ext cx="6477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733800" y="3276600"/>
            <a:ext cx="472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rgbClr val="FFFF00"/>
                </a:solidFill>
              </a:rPr>
              <a:t>为什么</a:t>
            </a:r>
            <a:r>
              <a:rPr lang="zh-CN" altLang="en-US" sz="2800" dirty="0" smtClean="0"/>
              <a:t>他们是最佳</a:t>
            </a:r>
            <a:r>
              <a:rPr lang="zh-CN" altLang="en-US" sz="2800" dirty="0"/>
              <a:t>球友</a:t>
            </a:r>
            <a:r>
              <a:rPr lang="zh-CN" altLang="en-US" sz="2800" dirty="0" smtClean="0"/>
              <a:t>？</a:t>
            </a:r>
            <a:endParaRPr lang="en-US" sz="2800" dirty="0"/>
          </a:p>
        </p:txBody>
      </p:sp>
      <p:sp>
        <p:nvSpPr>
          <p:cNvPr id="18" name="Right Arrow 17"/>
          <p:cNvSpPr/>
          <p:nvPr/>
        </p:nvSpPr>
        <p:spPr>
          <a:xfrm>
            <a:off x="3009900" y="4908042"/>
            <a:ext cx="6477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95700" y="4800600"/>
            <a:ext cx="472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/>
              <a:t>他们</a:t>
            </a:r>
            <a:r>
              <a:rPr lang="zh-CN" altLang="en-US" sz="2800" dirty="0" smtClean="0">
                <a:solidFill>
                  <a:srgbClr val="FFFF00"/>
                </a:solidFill>
              </a:rPr>
              <a:t>在哪里</a:t>
            </a:r>
            <a:r>
              <a:rPr lang="zh-CN" altLang="en-US" sz="2800" dirty="0" smtClean="0"/>
              <a:t>成为最佳</a:t>
            </a:r>
            <a:r>
              <a:rPr lang="zh-CN" altLang="en-US" sz="2800" dirty="0"/>
              <a:t>球友</a:t>
            </a:r>
            <a:r>
              <a:rPr lang="zh-CN" altLang="en-US" sz="2800" dirty="0" smtClean="0"/>
              <a:t>？</a:t>
            </a:r>
            <a:endParaRPr lang="en-US" sz="2800" dirty="0"/>
          </a:p>
        </p:txBody>
      </p:sp>
      <p:sp>
        <p:nvSpPr>
          <p:cNvPr id="22" name="Right Arrow 21"/>
          <p:cNvSpPr/>
          <p:nvPr/>
        </p:nvSpPr>
        <p:spPr>
          <a:xfrm>
            <a:off x="3009900" y="4146042"/>
            <a:ext cx="6477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733800" y="4038600"/>
            <a:ext cx="472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/>
              <a:t>他们</a:t>
            </a:r>
            <a:r>
              <a:rPr lang="zh-CN" altLang="en-US" sz="2800" dirty="0">
                <a:solidFill>
                  <a:srgbClr val="FFFF00"/>
                </a:solidFill>
              </a:rPr>
              <a:t>什么时候</a:t>
            </a:r>
            <a:r>
              <a:rPr lang="zh-CN" altLang="en-US" sz="2800" dirty="0" smtClean="0"/>
              <a:t>成为</a:t>
            </a:r>
            <a:r>
              <a:rPr lang="zh-CN" altLang="en-US" sz="2800" dirty="0"/>
              <a:t>最佳球友</a:t>
            </a:r>
            <a:r>
              <a:rPr lang="zh-CN" altLang="en-US" sz="2800" dirty="0" smtClean="0"/>
              <a:t>？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8653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3538729"/>
          </a:xfrm>
        </p:spPr>
        <p:txBody>
          <a:bodyPr>
            <a:normAutofit/>
          </a:bodyPr>
          <a:lstStyle/>
          <a:p>
            <a:r>
              <a:rPr lang="zh-CN" altLang="en-US" sz="3600" dirty="0" smtClean="0"/>
              <a:t>看文章，找五个问题的答案</a:t>
            </a:r>
            <a:endParaRPr lang="en-US" altLang="zh-CN" sz="3600" dirty="0" smtClean="0"/>
          </a:p>
          <a:p>
            <a:r>
              <a:rPr lang="zh-CN" altLang="en-US" sz="3600" dirty="0" smtClean="0"/>
              <a:t>先在</a:t>
            </a:r>
            <a:r>
              <a:rPr lang="zh-CN" altLang="en-US" sz="3600" dirty="0" smtClean="0">
                <a:solidFill>
                  <a:srgbClr val="FF0000"/>
                </a:solidFill>
              </a:rPr>
              <a:t>答案</a:t>
            </a:r>
            <a:r>
              <a:rPr lang="zh-CN" altLang="en-US" sz="3600" dirty="0" smtClean="0"/>
              <a:t>下面画线，然后把把</a:t>
            </a:r>
            <a:r>
              <a:rPr lang="zh-CN" altLang="en-US" sz="3600" dirty="0" smtClean="0">
                <a:solidFill>
                  <a:srgbClr val="FF0000"/>
                </a:solidFill>
              </a:rPr>
              <a:t>答案</a:t>
            </a:r>
            <a:r>
              <a:rPr lang="zh-CN" altLang="en-US" sz="3600" dirty="0" smtClean="0"/>
              <a:t>写在纸上</a:t>
            </a:r>
            <a:endParaRPr lang="en-US" altLang="zh-CN" sz="3600" dirty="0" smtClean="0"/>
          </a:p>
          <a:p>
            <a:r>
              <a:rPr lang="zh-CN" altLang="en-US" sz="3600" dirty="0"/>
              <a:t>如</a:t>
            </a:r>
            <a:r>
              <a:rPr lang="zh-CN" altLang="en-US" sz="3600" dirty="0" smtClean="0"/>
              <a:t>果你找不到</a:t>
            </a:r>
            <a:r>
              <a:rPr lang="zh-CN" altLang="en-US" sz="3600" dirty="0">
                <a:solidFill>
                  <a:srgbClr val="FF0000"/>
                </a:solidFill>
              </a:rPr>
              <a:t>答</a:t>
            </a:r>
            <a:r>
              <a:rPr lang="zh-CN" altLang="en-US" sz="3600" dirty="0" smtClean="0">
                <a:solidFill>
                  <a:srgbClr val="FF0000"/>
                </a:solidFill>
              </a:rPr>
              <a:t>案</a:t>
            </a:r>
            <a:r>
              <a:rPr lang="zh-CN" altLang="en-US" sz="3600" dirty="0" smtClean="0"/>
              <a:t>，就寫“找不到”</a:t>
            </a:r>
            <a:endParaRPr lang="en-US" altLang="zh-CN" sz="3600" dirty="0" smtClean="0"/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请找答案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352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81729"/>
          </a:xfrm>
        </p:spPr>
        <p:txBody>
          <a:bodyPr>
            <a:normAutofit fontScale="92500" lnSpcReduction="10000"/>
          </a:bodyPr>
          <a:lstStyle/>
          <a:p>
            <a:pPr marL="788670" indent="-742950">
              <a:lnSpc>
                <a:spcPct val="120000"/>
              </a:lnSpc>
              <a:buFont typeface="+mj-lt"/>
              <a:buAutoNum type="arabicPeriod"/>
            </a:pPr>
            <a:r>
              <a:rPr lang="zh-CN" altLang="en-US" sz="3600" dirty="0" smtClean="0"/>
              <a:t>课余（</a:t>
            </a:r>
            <a:r>
              <a:rPr lang="en-US" altLang="zh-CN" sz="3600" dirty="0" smtClean="0"/>
              <a:t>after class)</a:t>
            </a:r>
          </a:p>
          <a:p>
            <a:pPr marL="788670" indent="-742950">
              <a:lnSpc>
                <a:spcPct val="120000"/>
              </a:lnSpc>
              <a:buFont typeface="+mj-lt"/>
              <a:buAutoNum type="arabicPeriod"/>
            </a:pPr>
            <a:r>
              <a:rPr lang="zh-CN" altLang="en-US" sz="3600" dirty="0" smtClean="0"/>
              <a:t>多彩多姿  </a:t>
            </a:r>
            <a:r>
              <a:rPr lang="en-US" altLang="zh-CN" sz="3600" dirty="0" smtClean="0"/>
              <a:t>(splendid) </a:t>
            </a:r>
          </a:p>
          <a:p>
            <a:pPr marL="788670" indent="-742950">
              <a:lnSpc>
                <a:spcPct val="120000"/>
              </a:lnSpc>
              <a:buFont typeface="+mj-lt"/>
              <a:buAutoNum type="arabicPeriod"/>
            </a:pPr>
            <a:r>
              <a:rPr lang="zh-CN" altLang="en-US" sz="3600" dirty="0"/>
              <a:t>内</a:t>
            </a:r>
            <a:r>
              <a:rPr lang="zh-CN" altLang="en-US" sz="3600" dirty="0" smtClean="0"/>
              <a:t>容 </a:t>
            </a:r>
            <a:r>
              <a:rPr lang="en-US" altLang="zh-CN" sz="3600" dirty="0" smtClean="0"/>
              <a:t>(content)</a:t>
            </a:r>
          </a:p>
          <a:p>
            <a:pPr marL="788670" indent="-742950">
              <a:lnSpc>
                <a:spcPct val="120000"/>
              </a:lnSpc>
              <a:buFont typeface="+mj-lt"/>
              <a:buAutoNum type="arabicPeriod"/>
            </a:pPr>
            <a:r>
              <a:rPr lang="zh-CN" altLang="en-US" sz="3600" dirty="0"/>
              <a:t>打招</a:t>
            </a:r>
            <a:r>
              <a:rPr lang="zh-CN" altLang="en-US" sz="3600" dirty="0" smtClean="0"/>
              <a:t>呼 </a:t>
            </a:r>
            <a:r>
              <a:rPr lang="en-US" altLang="zh-CN" sz="3600" dirty="0" smtClean="0"/>
              <a:t>(say hello)</a:t>
            </a:r>
          </a:p>
          <a:p>
            <a:pPr marL="788670" indent="-742950">
              <a:lnSpc>
                <a:spcPct val="120000"/>
              </a:lnSpc>
              <a:buFont typeface="+mj-lt"/>
              <a:buAutoNum type="arabicPeriod"/>
            </a:pPr>
            <a:r>
              <a:rPr lang="zh-CN" altLang="en-US" sz="3600" dirty="0"/>
              <a:t>昏</a:t>
            </a:r>
            <a:r>
              <a:rPr lang="zh-CN" altLang="en-US" sz="3600" dirty="0" smtClean="0"/>
              <a:t>倒 </a:t>
            </a:r>
            <a:r>
              <a:rPr lang="en-US" altLang="zh-CN" sz="3600" dirty="0" smtClean="0"/>
              <a:t>(fainted)</a:t>
            </a:r>
          </a:p>
          <a:p>
            <a:pPr marL="788670" indent="-742950">
              <a:lnSpc>
                <a:spcPct val="120000"/>
              </a:lnSpc>
              <a:buFont typeface="+mj-lt"/>
              <a:buAutoNum type="arabicPeriod"/>
            </a:pPr>
            <a:r>
              <a:rPr lang="zh-CN" altLang="en-US" sz="3600" dirty="0"/>
              <a:t>睁</a:t>
            </a:r>
            <a:r>
              <a:rPr lang="zh-CN" altLang="en-US" sz="3600" dirty="0" smtClean="0"/>
              <a:t>开</a:t>
            </a:r>
            <a:r>
              <a:rPr lang="en-US" altLang="zh-CN" sz="3600" dirty="0"/>
              <a:t> </a:t>
            </a:r>
            <a:r>
              <a:rPr lang="en-US" altLang="zh-CN" sz="3600" dirty="0" smtClean="0"/>
              <a:t>(open </a:t>
            </a:r>
            <a:r>
              <a:rPr lang="en-US" altLang="zh-CN" sz="3600" dirty="0" smtClean="0"/>
              <a:t>eyes</a:t>
            </a:r>
            <a:r>
              <a:rPr lang="en-US" altLang="zh-CN" sz="3600" dirty="0" smtClean="0"/>
              <a:t>) </a:t>
            </a:r>
            <a:endParaRPr lang="en-US" altLang="zh-CN" sz="3600" dirty="0" smtClean="0"/>
          </a:p>
          <a:p>
            <a:pPr marL="788670" indent="-742950">
              <a:lnSpc>
                <a:spcPct val="120000"/>
              </a:lnSpc>
              <a:buFont typeface="+mj-lt"/>
              <a:buAutoNum type="arabicPeriod"/>
            </a:pPr>
            <a:r>
              <a:rPr lang="zh-CN" altLang="en-US" sz="3600" dirty="0" smtClean="0"/>
              <a:t>发球</a:t>
            </a:r>
            <a:r>
              <a:rPr lang="en-US" altLang="zh-CN" sz="3600" dirty="0"/>
              <a:t> </a:t>
            </a:r>
            <a:r>
              <a:rPr lang="en-US" altLang="zh-CN" sz="3600" dirty="0" smtClean="0"/>
              <a:t>(to serve a ball)</a:t>
            </a:r>
            <a:endParaRPr lang="en-US" altLang="zh-CN" sz="3600" dirty="0" smtClean="0"/>
          </a:p>
          <a:p>
            <a:pPr marL="788670" indent="-742950">
              <a:lnSpc>
                <a:spcPct val="120000"/>
              </a:lnSpc>
              <a:buFont typeface="+mj-lt"/>
              <a:buAutoNum type="arabicPeriod"/>
            </a:pPr>
            <a:endParaRPr lang="en-US" altLang="zh-CN" sz="3600" dirty="0" smtClean="0"/>
          </a:p>
          <a:p>
            <a:pPr marL="45720" indent="0">
              <a:buNone/>
            </a:pPr>
            <a:endParaRPr lang="en-US" altLang="zh-CN" sz="3600" dirty="0" smtClean="0"/>
          </a:p>
          <a:p>
            <a:pPr marL="45720" indent="0">
              <a:buNone/>
            </a:pP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请找下面的词汇，</a:t>
            </a:r>
            <a:r>
              <a:rPr lang="zh-CN" altLang="en-US" dirty="0" smtClean="0">
                <a:solidFill>
                  <a:srgbClr val="FF0000"/>
                </a:solidFill>
              </a:rPr>
              <a:t>画线</a:t>
            </a:r>
            <a:r>
              <a:rPr lang="zh-CN" altLang="en-US" dirty="0" smtClean="0"/>
              <a:t>，然后写英文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416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86530"/>
          </a:xfrm>
        </p:spPr>
        <p:txBody>
          <a:bodyPr>
            <a:normAutofit fontScale="70000" lnSpcReduction="20000"/>
          </a:bodyPr>
          <a:lstStyle/>
          <a:p>
            <a:pPr marL="788670" lvl="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600" dirty="0" smtClean="0"/>
              <a:t>(     ) </a:t>
            </a:r>
            <a:r>
              <a:rPr lang="zh-CN" altLang="en-US" sz="3600" dirty="0" smtClean="0"/>
              <a:t>作</a:t>
            </a:r>
            <a:r>
              <a:rPr lang="zh-CN" altLang="en-US" sz="3600" dirty="0"/>
              <a:t>者</a:t>
            </a:r>
            <a:r>
              <a:rPr lang="en-US" sz="3600" dirty="0"/>
              <a:t>(author) </a:t>
            </a:r>
            <a:r>
              <a:rPr lang="zh-CN" altLang="en-US" sz="3600" dirty="0"/>
              <a:t>的中文名字叫张豪哲。</a:t>
            </a:r>
            <a:endParaRPr lang="en-US" sz="3600" dirty="0"/>
          </a:p>
          <a:p>
            <a:pPr marL="788670" lvl="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600" dirty="0"/>
              <a:t>(     </a:t>
            </a:r>
            <a:r>
              <a:rPr lang="en-US" sz="3600" dirty="0" smtClean="0"/>
              <a:t>) </a:t>
            </a:r>
            <a:r>
              <a:rPr lang="zh-CN" altLang="en-US" sz="3600" dirty="0" smtClean="0"/>
              <a:t>作者</a:t>
            </a:r>
            <a:r>
              <a:rPr lang="zh-CN" altLang="en-US" sz="3600" dirty="0"/>
              <a:t>喜欢学习英文和上说话课。</a:t>
            </a:r>
            <a:endParaRPr lang="en-US" sz="3600" dirty="0"/>
          </a:p>
          <a:p>
            <a:pPr marL="788670" lvl="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600" dirty="0"/>
              <a:t>(     </a:t>
            </a:r>
            <a:r>
              <a:rPr lang="en-US" sz="3600" dirty="0" smtClean="0"/>
              <a:t>) </a:t>
            </a:r>
            <a:r>
              <a:rPr lang="zh-CN" altLang="en-US" sz="3600" dirty="0" smtClean="0"/>
              <a:t>作者</a:t>
            </a:r>
            <a:r>
              <a:rPr lang="zh-CN" altLang="en-US" sz="3600" dirty="0"/>
              <a:t>的最佳球友是他的大学同学。</a:t>
            </a:r>
            <a:endParaRPr lang="en-US" sz="3600" dirty="0"/>
          </a:p>
          <a:p>
            <a:pPr marL="788670" lvl="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600" dirty="0"/>
              <a:t>(     </a:t>
            </a:r>
            <a:r>
              <a:rPr lang="en-US" sz="3600" dirty="0" smtClean="0"/>
              <a:t>) </a:t>
            </a:r>
            <a:r>
              <a:rPr lang="zh-CN" altLang="en-US" sz="3600" dirty="0" smtClean="0"/>
              <a:t>作</a:t>
            </a:r>
            <a:r>
              <a:rPr lang="zh-CN" altLang="en-US" sz="3600" dirty="0"/>
              <a:t>者和他的球友小时候常常一起打羽毛球。</a:t>
            </a:r>
            <a:endParaRPr lang="en-US" sz="3600" dirty="0"/>
          </a:p>
          <a:p>
            <a:pPr marL="788670" lvl="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600" dirty="0"/>
              <a:t>(     </a:t>
            </a:r>
            <a:r>
              <a:rPr lang="en-US" sz="3600" dirty="0" smtClean="0"/>
              <a:t>) </a:t>
            </a:r>
            <a:r>
              <a:rPr lang="zh-CN" altLang="en-US" sz="3600" dirty="0" smtClean="0"/>
              <a:t>张</a:t>
            </a:r>
            <a:r>
              <a:rPr lang="zh-CN" altLang="en-US" sz="3600" dirty="0"/>
              <a:t>豪哲发球的时候不小心打到作者。</a:t>
            </a:r>
            <a:endParaRPr lang="en-US" sz="3600" dirty="0"/>
          </a:p>
          <a:p>
            <a:pPr marL="788670" lvl="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600" dirty="0"/>
              <a:t>(     </a:t>
            </a:r>
            <a:r>
              <a:rPr lang="en-US" sz="3600" dirty="0" smtClean="0"/>
              <a:t>) </a:t>
            </a:r>
            <a:r>
              <a:rPr lang="zh-CN" altLang="en-US" sz="3600" dirty="0" smtClean="0"/>
              <a:t>作者</a:t>
            </a:r>
            <a:r>
              <a:rPr lang="zh-CN" altLang="en-US" sz="3600" dirty="0"/>
              <a:t>和他的球友每个星期天一起打羽毛球。</a:t>
            </a:r>
            <a:endParaRPr lang="en-US" sz="3600" dirty="0"/>
          </a:p>
          <a:p>
            <a:pPr marL="788670" lvl="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600" dirty="0"/>
              <a:t>(     </a:t>
            </a:r>
            <a:r>
              <a:rPr lang="en-US" sz="3600" dirty="0" smtClean="0"/>
              <a:t>) </a:t>
            </a:r>
            <a:r>
              <a:rPr lang="zh-CN" altLang="en-US" sz="3600" dirty="0" smtClean="0"/>
              <a:t>作</a:t>
            </a:r>
            <a:r>
              <a:rPr lang="zh-CN" altLang="en-US" sz="3600" dirty="0"/>
              <a:t>者和他的球友都是喜欢打羽毛球的人。</a:t>
            </a:r>
            <a:endParaRPr lang="en-US" sz="3600" dirty="0"/>
          </a:p>
          <a:p>
            <a:pPr marL="788670" lvl="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600" dirty="0"/>
              <a:t>(     )</a:t>
            </a:r>
            <a:r>
              <a:rPr lang="en-US" sz="3600" dirty="0" smtClean="0"/>
              <a:t> </a:t>
            </a:r>
            <a:r>
              <a:rPr lang="en-US" sz="3600" dirty="0"/>
              <a:t>“</a:t>
            </a:r>
            <a:r>
              <a:rPr lang="zh-CN" altLang="en-US" sz="3600" dirty="0"/>
              <a:t>伙伴</a:t>
            </a:r>
            <a:r>
              <a:rPr lang="en-US" sz="3600" dirty="0"/>
              <a:t>” </a:t>
            </a:r>
            <a:r>
              <a:rPr lang="zh-CN" altLang="en-US" sz="3600" dirty="0"/>
              <a:t>就是朋友的意思。</a:t>
            </a:r>
            <a:endParaRPr lang="en-US" sz="3600" dirty="0"/>
          </a:p>
          <a:p>
            <a:pPr marL="788670" lvl="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600" dirty="0"/>
              <a:t>(     </a:t>
            </a:r>
            <a:r>
              <a:rPr lang="en-US" sz="3600" dirty="0" smtClean="0"/>
              <a:t>) </a:t>
            </a:r>
            <a:r>
              <a:rPr lang="zh-CN" altLang="en-US" sz="3600" dirty="0" smtClean="0"/>
              <a:t>作者</a:t>
            </a:r>
            <a:r>
              <a:rPr lang="zh-CN" altLang="en-US" sz="3600" dirty="0"/>
              <a:t>和他的球友常常参加跑步比赛。</a:t>
            </a:r>
            <a:endParaRPr lang="en-US" sz="3600" dirty="0"/>
          </a:p>
          <a:p>
            <a:pPr marL="788670" lvl="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600" dirty="0"/>
              <a:t>(     </a:t>
            </a:r>
            <a:r>
              <a:rPr lang="en-US" sz="3600" dirty="0" smtClean="0"/>
              <a:t>) </a:t>
            </a:r>
            <a:r>
              <a:rPr lang="zh-CN" altLang="en-US" sz="3600" dirty="0" smtClean="0"/>
              <a:t>张</a:t>
            </a:r>
            <a:r>
              <a:rPr lang="zh-CN" altLang="en-US" sz="3600" dirty="0"/>
              <a:t>豪哲后来不但打到球，而且打得很好</a:t>
            </a:r>
            <a:r>
              <a:rPr lang="zh-CN" altLang="en-US" sz="3600" dirty="0" smtClean="0"/>
              <a:t>。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Comprehension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625025"/>
            <a:ext cx="417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133600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2514600"/>
            <a:ext cx="417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3048000"/>
            <a:ext cx="417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3453825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3962400"/>
            <a:ext cx="417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4444425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1600" y="4901625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1600" y="5358825"/>
            <a:ext cx="417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5791200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O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276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In 2 minutes, retell the story in English with as much detail as possible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Retelling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416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1260" cy="1371599"/>
          </a:xfrm>
        </p:spPr>
        <p:txBody>
          <a:bodyPr/>
          <a:lstStyle/>
          <a:p>
            <a:r>
              <a:rPr lang="zh-CN" altLang="en-US" dirty="0" smtClean="0"/>
              <a:t>请用</a:t>
            </a:r>
            <a:r>
              <a:rPr lang="zh-CN" altLang="en-US" dirty="0" smtClean="0">
                <a:solidFill>
                  <a:srgbClr val="FFFF00"/>
                </a:solidFill>
              </a:rPr>
              <a:t>四个句子</a:t>
            </a:r>
            <a:r>
              <a:rPr lang="zh-CN" altLang="en-US" dirty="0" smtClean="0"/>
              <a:t>重写这篇文章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50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1187</TotalTime>
  <Words>356</Words>
  <Application>Microsoft Macintosh PowerPoint</Application>
  <PresentationFormat>On-screen Show (4:3)</PresentationFormat>
  <Paragraphs>72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 阅读 Reading： 我的最佳球友</vt:lpstr>
      <vt:lpstr>我的最佳球友</vt:lpstr>
      <vt:lpstr>“我的最佳球友”- 请写五个问句</vt:lpstr>
      <vt:lpstr>请找答案</vt:lpstr>
      <vt:lpstr>请找下面的词汇，画线，然后写英文</vt:lpstr>
      <vt:lpstr>Comprehension</vt:lpstr>
      <vt:lpstr>Retelling</vt:lpstr>
      <vt:lpstr>请用四个句子重写这篇文章</vt:lpstr>
    </vt:vector>
  </TitlesOfParts>
  <Company>College of the Holy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windowsbuild</dc:creator>
  <cp:lastModifiedBy>Meng Yeh</cp:lastModifiedBy>
  <cp:revision>78</cp:revision>
  <dcterms:created xsi:type="dcterms:W3CDTF">2014-07-26T15:32:35Z</dcterms:created>
  <dcterms:modified xsi:type="dcterms:W3CDTF">2014-12-06T16:47:42Z</dcterms:modified>
</cp:coreProperties>
</file>